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9" r:id="rId3"/>
    <p:sldId id="261" r:id="rId4"/>
    <p:sldId id="273" r:id="rId5"/>
    <p:sldId id="263" r:id="rId6"/>
    <p:sldId id="267" r:id="rId7"/>
    <p:sldId id="262" r:id="rId8"/>
    <p:sldId id="260" r:id="rId9"/>
    <p:sldId id="264" r:id="rId10"/>
    <p:sldId id="265" r:id="rId11"/>
    <p:sldId id="269" r:id="rId12"/>
    <p:sldId id="271" r:id="rId13"/>
    <p:sldId id="272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53" autoAdjust="0"/>
  </p:normalViewPr>
  <p:slideViewPr>
    <p:cSldViewPr>
      <p:cViewPr varScale="1">
        <p:scale>
          <a:sx n="55" d="100"/>
          <a:sy n="55" d="100"/>
        </p:scale>
        <p:origin x="-82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A3DFDF-1B42-4925-9292-DB48276BA58C}" type="datetimeFigureOut">
              <a:rPr lang="en-ZA" smtClean="0"/>
              <a:t>2011/07/05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BF095-09E4-44FC-8567-9BEEE13840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4735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gingedtech.com/2010/02/100-ways-to-teach-with-twitter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webagentur24/2988615491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slideshare.net/hollyrae/twitter-in-education-considerations-possibilities" TargetMode="External"/><Relationship Id="rId5" Type="http://schemas.openxmlformats.org/officeDocument/2006/relationships/hyperlink" Target="http://www.sapweb20.com/blog/powerpoint-twitter-tools/instructions/#twitterupdate" TargetMode="External"/><Relationship Id="rId4" Type="http://schemas.openxmlformats.org/officeDocument/2006/relationships/hyperlink" Target="http://c4lpt.co.uk/140Learning/presentation.html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hronicle.com/blogPost/A-Professor-s-Tips-for-Using/3643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[twitter]This presentation can be found</a:t>
            </a:r>
            <a:r>
              <a:rPr lang="en-ZA" baseline="0" dirty="0" smtClean="0"/>
              <a:t> on my www.school2.co.za blog </a:t>
            </a:r>
            <a:r>
              <a:rPr lang="en-ZA" dirty="0" smtClean="0"/>
              <a:t>[/twitter]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 smtClean="0"/>
              <a:t>[twitter]</a:t>
            </a:r>
            <a:r>
              <a:rPr lang="en-ZA" baseline="0" dirty="0" smtClean="0"/>
              <a:t> Follow the conference </a:t>
            </a:r>
            <a:r>
              <a:rPr lang="en-ZA" baseline="0" dirty="0" err="1" smtClean="0"/>
              <a:t>hashtag</a:t>
            </a:r>
            <a:r>
              <a:rPr lang="en-ZA" baseline="0" dirty="0" smtClean="0"/>
              <a:t> or go to my Facebook </a:t>
            </a:r>
            <a:r>
              <a:rPr lang="en-ZA" baseline="0" dirty="0" err="1" smtClean="0"/>
              <a:t>fanpage</a:t>
            </a:r>
            <a:r>
              <a:rPr lang="en-ZA" baseline="0" dirty="0" smtClean="0"/>
              <a:t> www.ict4champions.co.za </a:t>
            </a:r>
            <a:r>
              <a:rPr lang="en-ZA" dirty="0" smtClean="0"/>
              <a:t>[/twitter]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49A6-3950-4594-A3F1-D03A6B775952}" type="slidenum">
              <a:rPr lang="en-ZA" smtClean="0"/>
              <a:pPr/>
              <a:t>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CC-BY-NC_SA Maggie Verster ICT4Campions www.ict4champions.co.za</a:t>
            </a:r>
            <a:endParaRPr lang="en-ZA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ZA" smtClean="0"/>
              <a:t>Africa Higher-Ed ICT Conference</a:t>
            </a:r>
            <a:endParaRPr lang="en-Z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 setting</a:t>
            </a:r>
            <a:r>
              <a:rPr lang="en-ZA" baseline="0" dirty="0" smtClean="0"/>
              <a:t> up the back cannel: connect on your mobiles at m.twitter.com or use FB application on smartphones [/twitter]</a:t>
            </a:r>
          </a:p>
          <a:p>
            <a:r>
              <a:rPr lang="en-ZA" baseline="0" dirty="0" smtClean="0"/>
              <a:t>[twitter] A basic step by step to register for a twitter account can be found here: http://www.slideshare.net/maggiev/africa-highered-ict-conference-2011 [/twitter]</a:t>
            </a:r>
          </a:p>
          <a:p>
            <a:r>
              <a:rPr lang="en-ZA" baseline="0" dirty="0" smtClean="0"/>
              <a:t>[twitter] </a:t>
            </a:r>
            <a:r>
              <a:rPr lang="en-ZA" baseline="0" dirty="0" smtClean="0"/>
              <a:t>#schoolnetsa11 </a:t>
            </a:r>
            <a:r>
              <a:rPr lang="en-ZA" baseline="0" dirty="0" smtClean="0"/>
              <a:t>day 1: http://ow.ly/4pYqK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32764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Picture source:</a:t>
            </a:r>
          </a:p>
          <a:p>
            <a:r>
              <a:rPr lang="en-ZA" dirty="0" smtClean="0"/>
              <a:t>http://farm3.static.flickr.com/2363/2157610777_d6d62270ca_m.jpg</a:t>
            </a:r>
          </a:p>
          <a:p>
            <a:r>
              <a:rPr lang="en-ZA" dirty="0" smtClean="0"/>
              <a:t>[twitter</a:t>
            </a:r>
            <a:r>
              <a:rPr lang="en-ZA" dirty="0" smtClean="0"/>
              <a:t>]#schoolnetsa11 </a:t>
            </a:r>
            <a:r>
              <a:rPr lang="en-ZA" dirty="0" smtClean="0"/>
              <a:t>100 ways to teach with twitter </a:t>
            </a:r>
            <a:r>
              <a:rPr lang="en-ZA" dirty="0" smtClean="0">
                <a:hlinkClick r:id="rId3"/>
              </a:rPr>
              <a:t>http://www.emergingedtech.com/2010/02/100-ways-to-teach-with-twitter/</a:t>
            </a:r>
            <a:r>
              <a:rPr lang="en-ZA" dirty="0" smtClean="0"/>
              <a:t> [/twitter]</a:t>
            </a:r>
          </a:p>
          <a:p>
            <a:r>
              <a:rPr lang="en-ZA" dirty="0" smtClean="0"/>
              <a:t>[twitter] 50 Ways to Use Twitter in the College Classroom http://www.onlinecolleges.net/2009/06/08/50-ways-to-use-twitter-in-the-college-classroom [/twitter]</a:t>
            </a:r>
          </a:p>
          <a:p>
            <a:r>
              <a:rPr lang="en-ZA" dirty="0" smtClean="0"/>
              <a:t>[twitter] report on study of how HED are using twitter</a:t>
            </a:r>
            <a:r>
              <a:rPr lang="en-ZA" baseline="0" dirty="0" smtClean="0"/>
              <a:t> 2010 http://www.facultyfocus.com/free-reports/twitter-in-higher-education-2010-usage-habits-and-trends-of-todays-college-faculty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83498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>
                <a:hlinkClick r:id="rId3"/>
              </a:rPr>
              <a:t>http://www.flickr.com/photos/webagentur24/2988615491/</a:t>
            </a:r>
            <a:endParaRPr lang="en-ZA" dirty="0" smtClean="0"/>
          </a:p>
          <a:p>
            <a:r>
              <a:rPr lang="en-ZA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[twitter</a:t>
            </a:r>
            <a:r>
              <a:rPr lang="en-ZA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]#schoolnetsa11</a:t>
            </a:r>
            <a:r>
              <a:rPr lang="en-ZA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ZA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to set up twitter as a conference backchannel: </a:t>
            </a:r>
            <a:r>
              <a:rPr lang="en-ZA" dirty="0" smtClean="0">
                <a:hlinkClick r:id="rId4"/>
              </a:rPr>
              <a:t>http://c4lpt.co.uk/140Learning/presentation.html </a:t>
            </a:r>
            <a:r>
              <a:rPr lang="en-ZA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[/twitter]</a:t>
            </a:r>
          </a:p>
          <a:p>
            <a:r>
              <a:rPr lang="en-ZA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[twitter</a:t>
            </a:r>
            <a:r>
              <a:rPr lang="en-ZA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ZA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#schoolnetsa11 </a:t>
            </a:r>
            <a:r>
              <a:rPr lang="en-ZA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Twitter and PowerPoint tools </a:t>
            </a:r>
            <a:r>
              <a:rPr lang="en-ZA" dirty="0" smtClean="0">
                <a:hlinkClick r:id="rId5"/>
              </a:rPr>
              <a:t>http://www.sapweb20.com/blog/powerpoint-twitter-tools/instructions/#twitterupdate</a:t>
            </a:r>
            <a:r>
              <a:rPr lang="en-ZA" dirty="0" smtClean="0"/>
              <a:t> [/twitter]</a:t>
            </a:r>
          </a:p>
          <a:p>
            <a:r>
              <a:rPr lang="en-ZA" dirty="0" smtClean="0"/>
              <a:t>[twitter]</a:t>
            </a:r>
            <a:r>
              <a:rPr lang="en-ZA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ZA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#schoolnetsa11 </a:t>
            </a:r>
            <a:r>
              <a:rPr lang="en-ZA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ZA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holleyrae</a:t>
            </a:r>
            <a:r>
              <a:rPr lang="en-ZA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‘s great twitter presentation: </a:t>
            </a:r>
            <a:r>
              <a:rPr lang="en-ZA" dirty="0" smtClean="0">
                <a:hlinkClick r:id="rId6"/>
              </a:rPr>
              <a:t>http://www.slideshare.net/hollyrae/twitter-in-education-considerations-possibilities</a:t>
            </a:r>
            <a:r>
              <a:rPr lang="en-ZA" dirty="0" smtClean="0"/>
              <a:t>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32900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 twitter adoption matrix http://tinyurl.com/yksnmeg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32900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 How do we get from tweeting to thinking=&gt; </a:t>
            </a:r>
            <a:r>
              <a:rPr lang="en-ZA" dirty="0" err="1" smtClean="0"/>
              <a:t>twinking</a:t>
            </a:r>
            <a:r>
              <a:rPr lang="en-ZA" dirty="0" smtClean="0"/>
              <a:t>?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85414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 Those</a:t>
            </a:r>
            <a:r>
              <a:rPr lang="en-ZA" baseline="0" dirty="0" smtClean="0"/>
              <a:t> who have to twigged onto the educational value of twitter often say tweets are trivial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62641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 smtClean="0"/>
              <a:t>http://www.flickr.com/photos/shironekoeuro/4432797164/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 smtClean="0"/>
              <a:t>[twitter]</a:t>
            </a:r>
            <a:r>
              <a:rPr lang="en-ZA" baseline="0" dirty="0" smtClean="0"/>
              <a:t> Please take a photo with your </a:t>
            </a:r>
            <a:r>
              <a:rPr lang="en-ZA" baseline="0" dirty="0" err="1" smtClean="0"/>
              <a:t>cellphone</a:t>
            </a:r>
            <a:r>
              <a:rPr lang="en-ZA" baseline="0" dirty="0" smtClean="0"/>
              <a:t> of your thinking cap and upload 2 twitter?[/twitter]</a:t>
            </a: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5125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 Blooms interactive differentiator http://www.byrdseed.com/differentiator/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6235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Picture source: http://www.flickr.com/photos/mytudut/5189224738/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6235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</a:t>
            </a:r>
            <a:r>
              <a:rPr lang="en-ZA" baseline="0" dirty="0" smtClean="0"/>
              <a:t> Some tools to manage your multiple personas www.hootsuite.com or www.tweetdeck.com [/twitter]</a:t>
            </a:r>
          </a:p>
          <a:p>
            <a:r>
              <a:rPr lang="en-ZA" dirty="0" smtClean="0"/>
              <a:t>[twitter]</a:t>
            </a:r>
            <a:r>
              <a:rPr lang="en-ZA" baseline="0" dirty="0" smtClean="0"/>
              <a:t> Shorten your </a:t>
            </a:r>
            <a:r>
              <a:rPr lang="en-ZA" baseline="0" dirty="0" err="1" smtClean="0"/>
              <a:t>urls</a:t>
            </a:r>
            <a:r>
              <a:rPr lang="en-ZA" baseline="0" dirty="0" smtClean="0"/>
              <a:t> Bit.ly or </a:t>
            </a:r>
            <a:r>
              <a:rPr lang="en-ZA" baseline="0" dirty="0" err="1" smtClean="0"/>
              <a:t>goo.gle</a:t>
            </a:r>
            <a:r>
              <a:rPr lang="en-ZA" baseline="0" dirty="0" smtClean="0"/>
              <a:t> (can create a QR code) [/twitter]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 smtClean="0"/>
              <a:t>[Twitter]</a:t>
            </a:r>
            <a:r>
              <a:rPr lang="en-ZA" baseline="0" dirty="0" smtClean="0"/>
              <a:t> Create a backchannel PDF at tweetdoc.org [/twitter]</a:t>
            </a: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6235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 How Prof Parry used twitter with his students </a:t>
            </a:r>
            <a:r>
              <a:rPr lang="en-ZA" dirty="0" smtClean="0">
                <a:hlinkClick r:id="rId3"/>
              </a:rPr>
              <a:t>http://chronicle.com/blogPost/A-Professor-s-Tips-for-Using/3643</a:t>
            </a:r>
            <a:r>
              <a:rPr lang="en-ZA" dirty="0" smtClean="0"/>
              <a:t> [/twitter]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 smtClean="0"/>
              <a:t>[twitter]</a:t>
            </a:r>
            <a:r>
              <a:rPr lang="en-ZA" baseline="0" dirty="0" smtClean="0"/>
              <a:t> Don’t stink- </a:t>
            </a:r>
            <a:r>
              <a:rPr lang="en-ZA" baseline="0" dirty="0" err="1" smtClean="0"/>
              <a:t>twink</a:t>
            </a:r>
            <a:r>
              <a:rPr lang="en-ZA" baseline="0" dirty="0" smtClean="0"/>
              <a:t> [/twitter]</a:t>
            </a:r>
            <a:br>
              <a:rPr lang="en-ZA" baseline="0" dirty="0" smtClean="0"/>
            </a:br>
            <a:r>
              <a:rPr lang="en-ZA" baseline="0" dirty="0" smtClean="0"/>
              <a:t>Picture source: http://farm1.static.flickr.com/7/6554842_b55d3f789d_t.jpg 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9674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2467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4064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1423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7126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0286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17403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2011/07/05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73455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189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4039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57531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4754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500-3370-49BB-B3CA-6F3F0A2D62C3}" type="datetimeFigureOut">
              <a:rPr lang="en-ZA" smtClean="0"/>
              <a:t>2011/07/05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9557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hyperlink" Target="http://www.school2.co.za/" TargetMode="External"/><Relationship Id="rId5" Type="http://schemas.openxmlformats.org/officeDocument/2006/relationships/image" Target="../media/image2.png"/><Relationship Id="rId10" Type="http://schemas.openxmlformats.org/officeDocument/2006/relationships/hyperlink" Target="http://www.ict4champions.za/" TargetMode="External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ct4champions.co.za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://www.twitter.com/maggie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ow.ly/4pYqK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://www.slideshare.net/maggiev/africa-highered-ict-conference-201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hyperlink" Target="http://www.onlinecolleges.net/2009/06/08/50-ways-to-use-twitter-in-the-college-classro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tinyurl.com/yksnmeg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iigo.com/user/maggiev/blooms" TargetMode="External"/><Relationship Id="rId5" Type="http://schemas.openxmlformats.org/officeDocument/2006/relationships/hyperlink" Target="http://bit.ly/fuTKU1" TargetMode="Externa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iigo.com/user/maggiev/blooms" TargetMode="External"/><Relationship Id="rId5" Type="http://schemas.openxmlformats.org/officeDocument/2006/relationships/hyperlink" Target="http://bit.ly/fuTKU1" TargetMode="Externa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byrdseed.com/differentiator/" TargetMode="Externa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://www.diigo.com/user/maggiev/twitter%20tool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8185" y="0"/>
            <a:ext cx="9215271" cy="6844145"/>
            <a:chOff x="-18185" y="0"/>
            <a:chExt cx="9215271" cy="6844145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185" y="0"/>
              <a:ext cx="4562475" cy="457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4290" y="12220"/>
              <a:ext cx="4566805" cy="4600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5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972"/>
            <a:stretch/>
          </p:blipFill>
          <p:spPr bwMode="auto">
            <a:xfrm>
              <a:off x="16412" y="4578335"/>
              <a:ext cx="4591050" cy="22658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5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182" b="-1"/>
            <a:stretch/>
          </p:blipFill>
          <p:spPr bwMode="auto">
            <a:xfrm>
              <a:off x="4606036" y="6324333"/>
              <a:ext cx="4591050" cy="51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6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6"/>
            <a:stretch/>
          </p:blipFill>
          <p:spPr bwMode="auto">
            <a:xfrm>
              <a:off x="4544290" y="4567215"/>
              <a:ext cx="4599710" cy="14540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4290" y="5943333"/>
              <a:ext cx="4599709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6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650532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000100" y="1500174"/>
            <a:ext cx="7072362" cy="247076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smtClean="0">
                <a:solidFill>
                  <a:schemeClr val="tx1"/>
                </a:solidFill>
              </a:rPr>
              <a:t>Twitter </a:t>
            </a:r>
            <a:r>
              <a:rPr lang="en-ZA" sz="3200" b="1" dirty="0" err="1" smtClean="0">
                <a:solidFill>
                  <a:schemeClr val="tx1"/>
                </a:solidFill>
              </a:rPr>
              <a:t>Twinking</a:t>
            </a:r>
            <a:r>
              <a:rPr lang="en-ZA" sz="32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ZA" sz="3200" b="1" dirty="0" smtClean="0">
                <a:solidFill>
                  <a:schemeClr val="tx1"/>
                </a:solidFill>
              </a:rPr>
              <a:t>A </a:t>
            </a:r>
            <a:r>
              <a:rPr lang="en-ZA" sz="3200" b="1" dirty="0" smtClean="0">
                <a:solidFill>
                  <a:schemeClr val="tx1"/>
                </a:solidFill>
              </a:rPr>
              <a:t>higher order thinking </a:t>
            </a:r>
            <a:r>
              <a:rPr lang="en-ZA" sz="3200" b="1" dirty="0" smtClean="0">
                <a:solidFill>
                  <a:schemeClr val="tx1"/>
                </a:solidFill>
              </a:rPr>
              <a:t>tool</a:t>
            </a:r>
            <a:endParaRPr lang="en-ZA" sz="3200" b="1" dirty="0" smtClean="0">
              <a:solidFill>
                <a:schemeClr val="tx1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Rounded Rectangle 8"/>
          <p:cNvSpPr/>
          <p:nvPr/>
        </p:nvSpPr>
        <p:spPr>
          <a:xfrm>
            <a:off x="714348" y="4500569"/>
            <a:ext cx="4929222" cy="208366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Maggie Verster</a:t>
            </a:r>
          </a:p>
          <a:p>
            <a:pPr algn="ctr"/>
            <a:r>
              <a:rPr lang="en-Z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10"/>
              </a:rPr>
              <a:t>www.ICT4Champions.za</a:t>
            </a:r>
            <a:endParaRPr lang="en-ZA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Z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11"/>
              </a:rPr>
              <a:t>www.school2.co.za</a:t>
            </a:r>
            <a:r>
              <a:rPr lang="en-Z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02105">
            <a:off x="6147882" y="3900850"/>
            <a:ext cx="1619476" cy="1876687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06474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09791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6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24744"/>
            <a:ext cx="3640134" cy="29520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994392"/>
            <a:ext cx="496855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Setting the stage</a:t>
            </a:r>
            <a:r>
              <a:rPr lang="en-ZA" sz="3200" dirty="0" smtClean="0"/>
              <a:t/>
            </a:r>
            <a:br>
              <a:rPr lang="en-ZA" sz="3200" dirty="0" smtClean="0"/>
            </a:br>
            <a:endParaRPr lang="en-ZA" sz="24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400" dirty="0" smtClean="0"/>
              <a:t>www.twitter.com </a:t>
            </a:r>
            <a:r>
              <a:rPr lang="en-ZA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or</a:t>
            </a:r>
            <a:br>
              <a:rPr lang="en-ZA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ZA" sz="2400" dirty="0" smtClean="0"/>
              <a:t>m.twitter.com</a:t>
            </a:r>
            <a:br>
              <a:rPr lang="en-ZA" sz="2400" dirty="0" smtClean="0"/>
            </a:br>
            <a:endParaRPr lang="en-ZA" sz="24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400" dirty="0" smtClean="0"/>
              <a:t>Conference hashtag</a:t>
            </a:r>
            <a:br>
              <a:rPr lang="en-ZA" sz="2400" dirty="0" smtClean="0"/>
            </a:br>
            <a:r>
              <a:rPr lang="en-ZA" sz="4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hlinkClick r:id="rId6"/>
              </a:rPr>
              <a:t>#</a:t>
            </a:r>
            <a:r>
              <a:rPr lang="en-ZA" sz="4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schoolnetsa11</a:t>
            </a:r>
            <a:r>
              <a:rPr lang="en-ZA" sz="4800" b="1" dirty="0" smtClean="0"/>
              <a:t/>
            </a:r>
            <a:br>
              <a:rPr lang="en-ZA" sz="4800" b="1" dirty="0" smtClean="0"/>
            </a:br>
            <a:endParaRPr lang="en-ZA" sz="2400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400" dirty="0" smtClean="0"/>
              <a:t>Conference twit/twat/</a:t>
            </a:r>
            <a:r>
              <a:rPr lang="en-ZA" sz="2400" dirty="0" err="1" smtClean="0"/>
              <a:t>twinker</a:t>
            </a:r>
            <a:r>
              <a:rPr lang="en-ZA" sz="2400" dirty="0" smtClean="0"/>
              <a:t/>
            </a:r>
            <a:br>
              <a:rPr lang="en-ZA" sz="2400" dirty="0" smtClean="0"/>
            </a:br>
            <a:r>
              <a:rPr lang="en-ZA" sz="2400" b="1" dirty="0" smtClean="0">
                <a:hlinkClick r:id="rId7"/>
              </a:rPr>
              <a:t>www.twitter.com/maggiev</a:t>
            </a:r>
            <a:r>
              <a:rPr lang="en-ZA" sz="2400" b="1" dirty="0" smtClean="0"/>
              <a:t> </a:t>
            </a:r>
            <a:br>
              <a:rPr lang="en-ZA" sz="2400" b="1" dirty="0" smtClean="0"/>
            </a:br>
            <a:endParaRPr lang="en-ZA" sz="2400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400" dirty="0" smtClean="0">
                <a:hlinkClick r:id="rId8"/>
              </a:rPr>
              <a:t>www.ict4champions.co.za</a:t>
            </a:r>
            <a:r>
              <a:rPr lang="en-ZA" sz="2400" dirty="0" smtClean="0"/>
              <a:t/>
            </a:r>
            <a:br>
              <a:rPr lang="en-ZA" sz="2400" dirty="0" smtClean="0"/>
            </a:br>
            <a:r>
              <a:rPr lang="en-ZA" sz="2400" b="1" dirty="0" smtClean="0"/>
              <a:t>(Facebook Page)</a:t>
            </a:r>
            <a:endParaRPr lang="en-ZA" sz="2400" b="1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5580112" y="4509120"/>
            <a:ext cx="2664296" cy="1512168"/>
          </a:xfrm>
          <a:prstGeom prst="wedgeRoundRectCallout">
            <a:avLst>
              <a:gd name="adj1" fmla="val 37928"/>
              <a:gd name="adj2" fmla="val -11249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>
                <a:solidFill>
                  <a:schemeClr val="tx1"/>
                </a:solidFill>
              </a:rPr>
              <a:t>Are you tweeting yet?</a:t>
            </a:r>
            <a:endParaRPr lang="en-Z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7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384373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074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68760"/>
            <a:ext cx="3872278" cy="47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7012" y="1200106"/>
            <a:ext cx="37444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Boring/Not?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Notices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Post assignments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Summaries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News sources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/>
              <a:t>Passing on reading and </a:t>
            </a:r>
            <a:r>
              <a:rPr lang="en-ZA" sz="2800" dirty="0" smtClean="0"/>
              <a:t>resources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1331640" y="4997152"/>
            <a:ext cx="2664296" cy="1512168"/>
          </a:xfrm>
          <a:prstGeom prst="wedgeRoundRectCallout">
            <a:avLst>
              <a:gd name="adj1" fmla="val 107088"/>
              <a:gd name="adj2" fmla="val -80428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>
                <a:solidFill>
                  <a:schemeClr val="tx1"/>
                </a:solidFill>
              </a:rPr>
              <a:t>Are you/we thinking yet?</a:t>
            </a:r>
            <a:endParaRPr lang="en-Z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26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15412"/>
            <a:ext cx="7632848" cy="1580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442997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67" y="3645826"/>
            <a:ext cx="7632848" cy="1608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43" y="5194591"/>
            <a:ext cx="7778299" cy="163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34" y="2386689"/>
            <a:ext cx="7634166" cy="1328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154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608304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TextBox 3"/>
          <p:cNvSpPr txBox="1"/>
          <p:nvPr/>
        </p:nvSpPr>
        <p:spPr>
          <a:xfrm>
            <a:off x="395536" y="980728"/>
            <a:ext cx="374441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Why I love it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Communication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/>
              <a:t>Relationship </a:t>
            </a:r>
            <a:r>
              <a:rPr lang="en-ZA" sz="2800" dirty="0" smtClean="0"/>
              <a:t>building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PLN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/>
              <a:t>Professional </a:t>
            </a:r>
            <a:r>
              <a:rPr lang="en-ZA" sz="2800" dirty="0" smtClean="0"/>
              <a:t>development</a:t>
            </a:r>
            <a:endParaRPr lang="en-ZA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Passing on cutting edge reading and resources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Conference backchannel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/>
              <a:t>Connecting students on projects </a:t>
            </a:r>
            <a:r>
              <a:rPr lang="en-ZA" sz="2800" dirty="0" smtClean="0"/>
              <a:t>globally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01510"/>
            <a:ext cx="3667125" cy="537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ular Callout 7"/>
          <p:cNvSpPr/>
          <p:nvPr/>
        </p:nvSpPr>
        <p:spPr>
          <a:xfrm>
            <a:off x="3635896" y="4005064"/>
            <a:ext cx="2376264" cy="1512168"/>
          </a:xfrm>
          <a:prstGeom prst="wedgeRoundRectCallout">
            <a:avLst>
              <a:gd name="adj1" fmla="val 50408"/>
              <a:gd name="adj2" fmla="val -9875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>
                <a:solidFill>
                  <a:schemeClr val="tx1"/>
                </a:solidFill>
              </a:rPr>
              <a:t>Are we thinking yet?</a:t>
            </a:r>
            <a:endParaRPr lang="en-Z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45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223401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7040636" cy="4939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5992621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Source: </a:t>
            </a:r>
            <a:r>
              <a:rPr lang="en-ZA" dirty="0">
                <a:hlinkClick r:id="rId5"/>
              </a:rPr>
              <a:t>http://</a:t>
            </a:r>
            <a:r>
              <a:rPr lang="en-ZA" dirty="0" smtClean="0">
                <a:hlinkClick r:id="rId5"/>
              </a:rPr>
              <a:t>tinyurl.com/yksnmeg</a:t>
            </a:r>
            <a:r>
              <a:rPr lang="en-ZA" dirty="0" smtClean="0"/>
              <a:t>  </a:t>
            </a:r>
            <a:endParaRPr lang="en-ZA" dirty="0"/>
          </a:p>
        </p:txBody>
      </p:sp>
      <p:sp>
        <p:nvSpPr>
          <p:cNvPr id="7" name="Oval 6"/>
          <p:cNvSpPr/>
          <p:nvPr/>
        </p:nvSpPr>
        <p:spPr>
          <a:xfrm>
            <a:off x="5292080" y="2420888"/>
            <a:ext cx="2664296" cy="15841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Heart 8"/>
          <p:cNvSpPr/>
          <p:nvPr/>
        </p:nvSpPr>
        <p:spPr>
          <a:xfrm>
            <a:off x="7558453" y="3861048"/>
            <a:ext cx="1368152" cy="93610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7476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15994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TextBox 3"/>
          <p:cNvSpPr txBox="1"/>
          <p:nvPr/>
        </p:nvSpPr>
        <p:spPr>
          <a:xfrm>
            <a:off x="395536" y="1700808"/>
            <a:ext cx="374441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/>
              <a:t>How do we get from Tweeting </a:t>
            </a:r>
            <a:br>
              <a:rPr lang="en-ZA" sz="2800" dirty="0" smtClean="0"/>
            </a:br>
            <a:r>
              <a:rPr lang="en-ZA" sz="2800" dirty="0" smtClean="0"/>
              <a:t>to </a:t>
            </a:r>
            <a:r>
              <a:rPr lang="en-ZA" sz="3600" b="1" dirty="0" smtClean="0"/>
              <a:t>thinking?</a:t>
            </a:r>
            <a:endParaRPr lang="en-ZA" sz="36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757" y="1556792"/>
            <a:ext cx="4059942" cy="4608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ular Callout 7"/>
          <p:cNvSpPr/>
          <p:nvPr/>
        </p:nvSpPr>
        <p:spPr>
          <a:xfrm>
            <a:off x="755576" y="3861048"/>
            <a:ext cx="2664296" cy="1512168"/>
          </a:xfrm>
          <a:prstGeom prst="wedgeRoundRectCallout">
            <a:avLst>
              <a:gd name="adj1" fmla="val 100328"/>
              <a:gd name="adj2" fmla="val 5975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>
                <a:solidFill>
                  <a:schemeClr val="tx1"/>
                </a:solidFill>
              </a:rPr>
              <a:t>Are you/we thinking yet?</a:t>
            </a:r>
            <a:endParaRPr lang="en-ZA" sz="28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431" y="2551049"/>
            <a:ext cx="21602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ZA" sz="3600" b="1" dirty="0" err="1" smtClean="0"/>
              <a:t>twinking</a:t>
            </a:r>
            <a:r>
              <a:rPr lang="en-ZA" sz="2800" b="1" dirty="0" smtClean="0"/>
              <a:t>?</a:t>
            </a:r>
            <a:endParaRPr lang="en-ZA" sz="2800" b="1" dirty="0"/>
          </a:p>
        </p:txBody>
      </p:sp>
    </p:spTree>
    <p:extLst>
      <p:ext uri="{BB962C8B-B14F-4D97-AF65-F5344CB8AC3E}">
        <p14:creationId xmlns:p14="http://schemas.microsoft.com/office/powerpoint/2010/main" val="301919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20390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157" y="980728"/>
            <a:ext cx="355282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21803" y="5301208"/>
            <a:ext cx="28266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Blooms revised taxonomy</a:t>
            </a:r>
            <a:br>
              <a:rPr lang="en-ZA" dirty="0" smtClean="0"/>
            </a:br>
            <a:r>
              <a:rPr lang="en-ZA" dirty="0" smtClean="0"/>
              <a:t>Source: </a:t>
            </a:r>
            <a:r>
              <a:rPr lang="en-ZA" dirty="0" smtClean="0">
                <a:hlinkClick r:id="rId5"/>
              </a:rPr>
              <a:t>http://bit.ly/fuTKU1</a:t>
            </a:r>
            <a:endParaRPr lang="en-ZA" dirty="0" smtClean="0"/>
          </a:p>
          <a:p>
            <a:r>
              <a:rPr lang="en-ZA" dirty="0" smtClean="0"/>
              <a:t>My Blooms resources:</a:t>
            </a:r>
            <a:r>
              <a:rPr lang="en-ZA" dirty="0"/>
              <a:t/>
            </a:r>
            <a:br>
              <a:rPr lang="en-ZA" dirty="0"/>
            </a:br>
            <a:r>
              <a:rPr lang="en-ZA" dirty="0">
                <a:hlinkClick r:id="rId6"/>
              </a:rPr>
              <a:t>http://</a:t>
            </a:r>
            <a:r>
              <a:rPr lang="en-ZA" dirty="0" smtClean="0">
                <a:hlinkClick r:id="rId6"/>
              </a:rPr>
              <a:t>www.diigo.com/user/maggiev/blooms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1106545"/>
            <a:ext cx="5124450" cy="18764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95536" y="1500010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/>
              <a:t>Oops I think I  just farted.</a:t>
            </a:r>
            <a:endParaRPr lang="en-ZA" sz="2400" b="1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755576" y="3861048"/>
            <a:ext cx="2664296" cy="1512168"/>
          </a:xfrm>
          <a:prstGeom prst="wedgeRoundRectCallout">
            <a:avLst>
              <a:gd name="adj1" fmla="val 158569"/>
              <a:gd name="adj2" fmla="val -19312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/>
              <a:t>Is this a </a:t>
            </a:r>
            <a:r>
              <a:rPr lang="en-ZA" sz="2800" b="1" dirty="0" err="1" smtClean="0"/>
              <a:t>twink</a:t>
            </a:r>
            <a:r>
              <a:rPr lang="en-ZA" sz="2800" b="1" dirty="0" smtClean="0"/>
              <a:t>?</a:t>
            </a:r>
            <a:endParaRPr lang="en-ZA" sz="2800" b="1" dirty="0"/>
          </a:p>
        </p:txBody>
      </p:sp>
    </p:spTree>
    <p:extLst>
      <p:ext uri="{BB962C8B-B14F-4D97-AF65-F5344CB8AC3E}">
        <p14:creationId xmlns:p14="http://schemas.microsoft.com/office/powerpoint/2010/main" val="193643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886984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157" y="980728"/>
            <a:ext cx="355282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06545"/>
            <a:ext cx="5124450" cy="18764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95536" y="1500010"/>
            <a:ext cx="4536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 smtClean="0"/>
              <a:t>What will your classroom look like in 5 years time?</a:t>
            </a:r>
            <a:endParaRPr lang="en-ZA" sz="1600" b="1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755576" y="3861048"/>
            <a:ext cx="2664296" cy="1512168"/>
          </a:xfrm>
          <a:prstGeom prst="wedgeRoundRectCallout">
            <a:avLst>
              <a:gd name="adj1" fmla="val 158569"/>
              <a:gd name="adj2" fmla="val -19312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/>
              <a:t>Is this a </a:t>
            </a:r>
            <a:r>
              <a:rPr lang="en-ZA" sz="2800" b="1" dirty="0" err="1" smtClean="0"/>
              <a:t>twink</a:t>
            </a:r>
            <a:r>
              <a:rPr lang="en-ZA" sz="2800" b="1" dirty="0" smtClean="0"/>
              <a:t>?</a:t>
            </a:r>
            <a:endParaRPr lang="en-ZA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921803" y="5301208"/>
            <a:ext cx="28266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Blooms revised taxonomy</a:t>
            </a:r>
            <a:br>
              <a:rPr lang="en-ZA" dirty="0" smtClean="0"/>
            </a:br>
            <a:r>
              <a:rPr lang="en-ZA" dirty="0" smtClean="0"/>
              <a:t>Source: </a:t>
            </a:r>
            <a:r>
              <a:rPr lang="en-ZA" dirty="0" smtClean="0">
                <a:hlinkClick r:id="rId5"/>
              </a:rPr>
              <a:t>http://bit.ly/fuTKU1</a:t>
            </a:r>
            <a:endParaRPr lang="en-ZA" dirty="0" smtClean="0"/>
          </a:p>
          <a:p>
            <a:r>
              <a:rPr lang="en-ZA" dirty="0" smtClean="0"/>
              <a:t>My Blooms resources:</a:t>
            </a:r>
            <a:r>
              <a:rPr lang="en-ZA" dirty="0"/>
              <a:t/>
            </a:r>
            <a:br>
              <a:rPr lang="en-ZA" dirty="0"/>
            </a:br>
            <a:r>
              <a:rPr lang="en-ZA" dirty="0">
                <a:hlinkClick r:id="rId6"/>
              </a:rPr>
              <a:t>http://</a:t>
            </a:r>
            <a:r>
              <a:rPr lang="en-ZA" dirty="0" smtClean="0">
                <a:hlinkClick r:id="rId6"/>
              </a:rPr>
              <a:t>www.diigo.com/user/maggiev/blooms</a:t>
            </a:r>
            <a:r>
              <a:rPr lang="en-ZA" dirty="0" smtClean="0"/>
              <a:t>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0246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152406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157" y="980728"/>
            <a:ext cx="355282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8984" y="1052736"/>
            <a:ext cx="46770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/>
              <a:t>Put on your </a:t>
            </a:r>
            <a:r>
              <a:rPr lang="en-ZA" sz="2800" dirty="0" err="1" smtClean="0"/>
              <a:t>twinking</a:t>
            </a:r>
            <a:r>
              <a:rPr lang="en-ZA" sz="2800" dirty="0" smtClean="0"/>
              <a:t> caps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ZA" sz="2800" dirty="0" smtClean="0"/>
              <a:t>Create a thinking cap</a:t>
            </a:r>
          </a:p>
          <a:p>
            <a:pPr marL="1028700" lvl="1" indent="-571500">
              <a:buFont typeface="Wingdings" pitchFamily="2" charset="2"/>
              <a:buChar char="ü"/>
            </a:pPr>
            <a:r>
              <a:rPr lang="en-ZA" sz="2800" dirty="0" smtClean="0"/>
              <a:t>Innovative</a:t>
            </a:r>
          </a:p>
          <a:p>
            <a:pPr marL="1028700" lvl="1" indent="-571500">
              <a:buFont typeface="Wingdings" pitchFamily="2" charset="2"/>
              <a:buChar char="ü"/>
            </a:pPr>
            <a:r>
              <a:rPr lang="en-ZA" sz="2800" dirty="0" smtClean="0"/>
              <a:t>Practical</a:t>
            </a:r>
          </a:p>
          <a:p>
            <a:pPr marL="1028700" lvl="1" indent="-571500">
              <a:buFont typeface="Wingdings" pitchFamily="2" charset="2"/>
              <a:buChar char="ü"/>
            </a:pPr>
            <a:r>
              <a:rPr lang="en-ZA" sz="2800" dirty="0" smtClean="0"/>
              <a:t>….</a:t>
            </a:r>
            <a:endParaRPr lang="en-ZA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79" y="3481076"/>
            <a:ext cx="4077041" cy="303968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5580112" y="5445224"/>
            <a:ext cx="2664296" cy="926901"/>
          </a:xfrm>
          <a:prstGeom prst="wedgeRoundRectCallout">
            <a:avLst>
              <a:gd name="adj1" fmla="val -112875"/>
              <a:gd name="adj2" fmla="val -4397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/>
              <a:t>Is this a </a:t>
            </a:r>
            <a:r>
              <a:rPr lang="en-ZA" sz="2800" b="1" dirty="0" err="1" smtClean="0"/>
              <a:t>twink</a:t>
            </a:r>
            <a:r>
              <a:rPr lang="en-ZA" sz="2800" b="1" dirty="0" smtClean="0"/>
              <a:t>?</a:t>
            </a:r>
            <a:endParaRPr lang="en-ZA" sz="2800" b="1" dirty="0"/>
          </a:p>
        </p:txBody>
      </p:sp>
    </p:spTree>
    <p:extLst>
      <p:ext uri="{BB962C8B-B14F-4D97-AF65-F5344CB8AC3E}">
        <p14:creationId xmlns:p14="http://schemas.microsoft.com/office/powerpoint/2010/main" val="9686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154125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47" y="980728"/>
            <a:ext cx="8820472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47783" y="980728"/>
            <a:ext cx="4410236" cy="54292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 rot="16200000">
            <a:off x="-58365" y="4819005"/>
            <a:ext cx="1554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Source:</a:t>
            </a:r>
          </a:p>
          <a:p>
            <a:r>
              <a:rPr lang="en-ZA" dirty="0" smtClean="0">
                <a:hlinkClick r:id="rId5"/>
              </a:rPr>
              <a:t>Differentiator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5401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700845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" name="TextBox 13"/>
          <p:cNvSpPr txBox="1"/>
          <p:nvPr/>
        </p:nvSpPr>
        <p:spPr>
          <a:xfrm>
            <a:off x="611560" y="1412776"/>
            <a:ext cx="27248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Questions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Privacy?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Disruption?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Issues?</a:t>
            </a:r>
          </a:p>
          <a:p>
            <a:pPr marL="285750" indent="-285750">
              <a:buFont typeface="Wingdings" pitchFamily="2" charset="2"/>
              <a:buChar char="ü"/>
            </a:pPr>
            <a:endParaRPr lang="en-ZA" sz="2800" dirty="0" smtClean="0"/>
          </a:p>
        </p:txBody>
      </p:sp>
      <p:sp>
        <p:nvSpPr>
          <p:cNvPr id="6" name="Rounded Rectangular Callout 5"/>
          <p:cNvSpPr/>
          <p:nvPr/>
        </p:nvSpPr>
        <p:spPr>
          <a:xfrm>
            <a:off x="755576" y="3861048"/>
            <a:ext cx="2664296" cy="1512168"/>
          </a:xfrm>
          <a:prstGeom prst="wedgeRoundRectCallout">
            <a:avLst>
              <a:gd name="adj1" fmla="val 66503"/>
              <a:gd name="adj2" fmla="val -9329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/>
              <a:t>What do YOU </a:t>
            </a:r>
            <a:r>
              <a:rPr lang="en-ZA" sz="2800" b="1" dirty="0" err="1" smtClean="0"/>
              <a:t>twink</a:t>
            </a:r>
            <a:r>
              <a:rPr lang="en-ZA" sz="2800" b="1" dirty="0" smtClean="0"/>
              <a:t>?</a:t>
            </a:r>
            <a:endParaRPr lang="en-ZA" sz="28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457908"/>
            <a:ext cx="4543425" cy="42753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105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693968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" name="TextBox 13"/>
          <p:cNvSpPr txBox="1"/>
          <p:nvPr/>
        </p:nvSpPr>
        <p:spPr>
          <a:xfrm>
            <a:off x="407012" y="1330738"/>
            <a:ext cx="46690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Some tools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Hootsuite.com</a:t>
            </a:r>
            <a:br>
              <a:rPr lang="en-ZA" sz="2800" dirty="0" smtClean="0"/>
            </a:br>
            <a:r>
              <a:rPr lang="en-ZA" sz="2800" dirty="0" smtClean="0"/>
              <a:t>tweetdeck.com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err="1" smtClean="0"/>
              <a:t>Url</a:t>
            </a:r>
            <a:r>
              <a:rPr lang="en-ZA" sz="2800" dirty="0" smtClean="0"/>
              <a:t> </a:t>
            </a:r>
            <a:r>
              <a:rPr lang="en-ZA" sz="2800" dirty="0" err="1" smtClean="0"/>
              <a:t>shorteners</a:t>
            </a:r>
            <a:r>
              <a:rPr lang="en-ZA" sz="2800" dirty="0" smtClean="0"/>
              <a:t>:</a:t>
            </a:r>
            <a:br>
              <a:rPr lang="en-ZA" sz="2800" dirty="0" smtClean="0"/>
            </a:br>
            <a:r>
              <a:rPr lang="en-ZA" sz="2800" dirty="0" smtClean="0"/>
              <a:t>Bit.ly/ goo.gl</a:t>
            </a:r>
            <a:endParaRPr lang="en-ZA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/>
              <a:t>Paper.li </a:t>
            </a:r>
            <a:endParaRPr lang="en-ZA" sz="28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Lots more tools:</a:t>
            </a:r>
            <a:br>
              <a:rPr lang="en-ZA" sz="2800" dirty="0" smtClean="0"/>
            </a:br>
            <a:r>
              <a:rPr lang="en-ZA" sz="2800" dirty="0" smtClean="0"/>
              <a:t>Browser </a:t>
            </a:r>
            <a:r>
              <a:rPr lang="en-ZA" sz="2800" dirty="0" err="1" smtClean="0"/>
              <a:t>addon</a:t>
            </a:r>
            <a:r>
              <a:rPr lang="en-ZA" sz="2800" dirty="0" smtClean="0"/>
              <a:t/>
            </a:r>
            <a:br>
              <a:rPr lang="en-ZA" sz="2800" dirty="0" smtClean="0"/>
            </a:br>
            <a:r>
              <a:rPr lang="en-ZA" sz="2800" dirty="0" smtClean="0">
                <a:hlinkClick r:id="rId4"/>
              </a:rPr>
              <a:t>Twitter tools </a:t>
            </a:r>
            <a:br>
              <a:rPr lang="en-ZA" sz="2800" dirty="0" smtClean="0">
                <a:hlinkClick r:id="rId4"/>
              </a:rPr>
            </a:br>
            <a:r>
              <a:rPr lang="en-ZA" sz="2800" dirty="0" smtClean="0">
                <a:hlinkClick r:id="rId4"/>
              </a:rPr>
              <a:t>database</a:t>
            </a:r>
            <a:endParaRPr lang="en-ZA" sz="28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Tweetdoc.org </a:t>
            </a:r>
            <a:br>
              <a:rPr lang="en-ZA" sz="2800" dirty="0" smtClean="0"/>
            </a:br>
            <a:endParaRPr lang="en-ZA" sz="28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060" y="1360578"/>
            <a:ext cx="5184474" cy="3722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924" y="5298432"/>
            <a:ext cx="12192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00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30706" y="4394694"/>
            <a:ext cx="3096344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ZA" sz="2800" i="1" dirty="0"/>
              <a:t> </a:t>
            </a:r>
            <a:r>
              <a:rPr lang="en-ZA" sz="2800" i="1" dirty="0" smtClean="0"/>
              <a:t>Don’t stink</a:t>
            </a:r>
          </a:p>
          <a:p>
            <a:pPr algn="ctr"/>
            <a:r>
              <a:rPr lang="en-ZA" sz="2800" i="1" dirty="0" smtClean="0"/>
              <a:t>-</a:t>
            </a:r>
          </a:p>
          <a:p>
            <a:pPr algn="ctr"/>
            <a:r>
              <a:rPr lang="en-ZA" sz="2800" i="1" dirty="0" err="1"/>
              <a:t>Twink</a:t>
            </a:r>
            <a:endParaRPr lang="en-ZA" sz="2800" i="1" dirty="0"/>
          </a:p>
          <a:p>
            <a:pPr algn="ctr"/>
            <a:endParaRPr lang="en-Z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7" y="1330738"/>
            <a:ext cx="2952328" cy="48320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Homework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Get stuck in today </a:t>
            </a:r>
            <a:r>
              <a:rPr lang="en-ZA" sz="2800" dirty="0" smtClean="0"/>
              <a:t>#schoolnetsa11 </a:t>
            </a:r>
            <a:endParaRPr lang="en-ZA" sz="28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Comment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err="1" smtClean="0"/>
              <a:t>Twink</a:t>
            </a:r>
            <a:r>
              <a:rPr lang="en-ZA" sz="2800" dirty="0" smtClean="0"/>
              <a:t> about what the speakers say.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Get your students to </a:t>
            </a:r>
            <a:r>
              <a:rPr lang="en-ZA" sz="2800" dirty="0" err="1" smtClean="0"/>
              <a:t>twink</a:t>
            </a:r>
            <a:endParaRPr lang="en-ZA" sz="2800" dirty="0" smtClean="0"/>
          </a:p>
        </p:txBody>
      </p:sp>
      <p:graphicFrame>
        <p:nvGraphicFramePr>
          <p:cNvPr id="1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890047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"/>
          <a:stretch/>
        </p:blipFill>
        <p:spPr bwMode="auto">
          <a:xfrm>
            <a:off x="3751740" y="1484784"/>
            <a:ext cx="499875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52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Stu2nDTbLQ3JITZA0NN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673</Words>
  <Application>Microsoft Office PowerPoint</Application>
  <PresentationFormat>On-screen Show (4:3)</PresentationFormat>
  <Paragraphs>134</Paragraphs>
  <Slides>14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Maggie Verster</dc:creator>
  <cp:lastModifiedBy>Maggie</cp:lastModifiedBy>
  <cp:revision>71</cp:revision>
  <dcterms:created xsi:type="dcterms:W3CDTF">2011-03-29T16:21:01Z</dcterms:created>
  <dcterms:modified xsi:type="dcterms:W3CDTF">2011-07-06T08:28:51Z</dcterms:modified>
</cp:coreProperties>
</file>